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96" r:id="rId4"/>
    <p:sldId id="295" r:id="rId5"/>
    <p:sldId id="265" r:id="rId6"/>
    <p:sldId id="262" r:id="rId7"/>
    <p:sldId id="270" r:id="rId8"/>
    <p:sldId id="294" r:id="rId9"/>
    <p:sldId id="271" r:id="rId10"/>
    <p:sldId id="272" r:id="rId11"/>
    <p:sldId id="277" r:id="rId12"/>
    <p:sldId id="263" r:id="rId13"/>
    <p:sldId id="275" r:id="rId14"/>
    <p:sldId id="278" r:id="rId15"/>
    <p:sldId id="279" r:id="rId16"/>
    <p:sldId id="276" r:id="rId17"/>
    <p:sldId id="274" r:id="rId18"/>
    <p:sldId id="284" r:id="rId19"/>
    <p:sldId id="283" r:id="rId20"/>
    <p:sldId id="282" r:id="rId21"/>
    <p:sldId id="257" r:id="rId22"/>
    <p:sldId id="266" r:id="rId23"/>
    <p:sldId id="260" r:id="rId24"/>
    <p:sldId id="285" r:id="rId25"/>
    <p:sldId id="286" r:id="rId26"/>
    <p:sldId id="287" r:id="rId27"/>
    <p:sldId id="267" r:id="rId28"/>
    <p:sldId id="288" r:id="rId29"/>
    <p:sldId id="289" r:id="rId30"/>
    <p:sldId id="290" r:id="rId31"/>
    <p:sldId id="291" r:id="rId32"/>
    <p:sldId id="292" r:id="rId33"/>
    <p:sldId id="29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-53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0488D6-BA5D-42F3-9A0F-B6DB053B8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4CCA060-8E55-496B-B40D-2CFD1E942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28FBBF4-D754-4FF4-8713-0DFBDE6B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7B97A66-1171-469C-8A1A-E21835A5C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AF04C8-F492-44D4-8FED-3C6C36EB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4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32685E2-733F-4C52-A71A-4D0C33F1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C86D2AD-E814-41B4-87B7-7D8253183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2B18FA-849F-41E9-8D67-195DAB37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858DFA5-EE31-46EB-A45E-28F12A7C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8AFFB3-92FF-4AFD-9185-47AFA5E8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8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3B85949-4F16-410D-85E3-FB7855545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A0E3EB7-BA92-4132-9A0E-79ADFAC8A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A19D82-3485-4A6A-AD4F-3241857D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6995087-1EF5-4329-AD1A-5507733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C03BBF1-DBBC-41F5-B2A3-B569AEF0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615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F89A0B-8D82-41FB-A9E8-27510339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D072F28-6875-432A-9AF9-4D7BCC9FA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42F184-4A93-40FF-98BF-67998A17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1AC218-4CD9-4F88-BE58-0D14D5F6E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54926CF-EEA8-499E-BC1B-3C4632DC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02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F4762F-EDE6-47FD-ADCC-6CC2D58E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EA68A1C-7070-43B1-BBE7-CEEAD79E1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635BD40-BC3A-4E76-A3F5-910E52B8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265985-6AFC-4D1D-8456-B5FBA934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402B9AE-55E4-457D-BA4B-2EDCAF26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5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F83AC2-EB33-43CB-98F0-0B4D082F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7748C80-0493-45BD-9223-180A57C4F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64DE6EB-E976-42A2-898B-71F9E05B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1638BC1-A819-4FC9-984D-A09387CD0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98D0428-81FF-45F2-87C2-4E56705D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5AEAD5C-EFEB-4AD9-84B2-369F3205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1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517C30C-DC08-4292-814D-0D0384F1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DB3C3DC-0634-47C2-A576-4CBF472F2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0B28E28-02EA-4FDE-86C5-6F4A72B3C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DD20142-4131-4EC3-BA9F-B0AB060D9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D43E60E-D3B1-4AB9-ACFF-2B24D5E806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84E7362-8E61-4EA2-B794-1EC344A2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B4B8408-7CBC-4F12-9018-B411B601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06E84AD-C965-417B-B01E-BFA8BF6C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16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6A84DD-AF3D-49C6-9B26-FEFBBC5F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B1B35CF-E388-4DAF-BFC0-6E9E792E6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4BE8275-C134-4898-9390-2ACEE485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98F9697-6C9D-4EC7-9A0A-57339302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8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0AB445-9E62-47AE-90C4-1F0694EDB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AFD5BB0-B785-45E4-B363-4B65BCE1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C0BC95B-EBAD-4C46-A489-F9A4FA27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4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E77204-270F-42DD-9FBA-6C989A86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88C3954-F627-4D7F-A6F7-37B7E99B5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AF6AB74-0940-4C70-9C23-6F76E62D3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33563AF-11B3-4BE6-994C-82ABEC63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9EF37E9-2F70-4A6D-B8CB-302F8F2F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AB05FFF-A40D-4699-820B-00CB33B9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0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B13925-92C8-4D90-86C3-1931DE204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AC6142A-4B88-435D-BFE6-BE1B888A5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F0FD174-1599-4CF1-9491-C20D11934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248A51F-6D0F-446E-986B-8DA271B8F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D5109B4-3566-4DFB-98AE-CE3E6206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371CE77-E1B9-40DC-AB1F-9587A136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99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524F586-597A-4371-952F-EAE2B4CB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3F40B13-431F-4F7D-925D-60A9A8C47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BF07C94-3A1A-41CE-9498-3A83A5B95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C70ED-4CEB-47F0-BC2C-DF2833A6038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5A8A1A5-C34E-4F56-8D87-798ABE5BF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36101D7-4DFB-44A6-89C7-AB0B53758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5BDF0-0A67-4BC1-97A7-BFA118B03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3.png"/><Relationship Id="rId7" Type="http://schemas.openxmlformats.org/officeDocument/2006/relationships/image" Target="../media/image90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60.png"/><Relationship Id="rId10" Type="http://schemas.openxmlformats.org/officeDocument/2006/relationships/image" Target="../media/image120.png"/><Relationship Id="rId9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867429E-2A6B-46FF-B1DE-38A937BB6687}"/>
              </a:ext>
            </a:extLst>
          </p:cNvPr>
          <p:cNvSpPr txBox="1"/>
          <p:nvPr/>
        </p:nvSpPr>
        <p:spPr>
          <a:xfrm>
            <a:off x="1640130" y="2218008"/>
            <a:ext cx="892840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0" i="0" dirty="0" err="1">
                <a:solidFill>
                  <a:srgbClr val="000000"/>
                </a:solidFill>
                <a:effectLst/>
                <a:latin typeface="+mj-lt"/>
              </a:rPr>
              <a:t>CutMix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j-lt"/>
              </a:rPr>
              <a:t>: Regularization Strategy to Train Strong</a:t>
            </a:r>
          </a:p>
          <a:p>
            <a:pPr algn="ctr"/>
            <a:r>
              <a:rPr lang="en-US" altLang="ko-KR" sz="3200" b="0" i="0" dirty="0">
                <a:solidFill>
                  <a:srgbClr val="000000"/>
                </a:solidFill>
                <a:effectLst/>
                <a:latin typeface="+mj-lt"/>
              </a:rPr>
              <a:t>Classifiers with Localizable Features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867429E-2A6B-46FF-B1DE-38A937BB6687}"/>
              </a:ext>
            </a:extLst>
          </p:cNvPr>
          <p:cNvSpPr txBox="1"/>
          <p:nvPr/>
        </p:nvSpPr>
        <p:spPr>
          <a:xfrm>
            <a:off x="4929868" y="4504008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발표자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황성은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03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CutOut</a:t>
            </a:r>
            <a:endParaRPr lang="ko-KR" altLang="en-US" sz="28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61" y="1339902"/>
            <a:ext cx="5404780" cy="513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168178" y="4604273"/>
            <a:ext cx="2330824" cy="3902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89652"/>
              </p:ext>
            </p:extLst>
          </p:nvPr>
        </p:nvGraphicFramePr>
        <p:xfrm>
          <a:off x="846293" y="1647828"/>
          <a:ext cx="4763927" cy="4450395"/>
        </p:xfrm>
        <a:graphic>
          <a:graphicData uri="http://schemas.openxmlformats.org/drawingml/2006/table">
            <a:tbl>
              <a:tblPr/>
              <a:tblGrid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</a:tblGrid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284663" y="1903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91227" y="5950772"/>
            <a:ext cx="2330824" cy="3902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46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CutOut</a:t>
            </a:r>
            <a:endParaRPr lang="ko-KR" altLang="en-US" sz="2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284663" y="1903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03DAB7E-5566-49EF-9C08-A07A77CA9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124" y="1492190"/>
            <a:ext cx="4595673" cy="463605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371509"/>
              </p:ext>
            </p:extLst>
          </p:nvPr>
        </p:nvGraphicFramePr>
        <p:xfrm>
          <a:off x="846293" y="1647828"/>
          <a:ext cx="4763927" cy="4450395"/>
        </p:xfrm>
        <a:graphic>
          <a:graphicData uri="http://schemas.openxmlformats.org/drawingml/2006/table">
            <a:tbl>
              <a:tblPr/>
              <a:tblGrid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</a:tblGrid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latin typeface="함초롬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6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Mixup</a:t>
            </a:r>
            <a:endParaRPr lang="ko-KR" altLang="en-US" sz="2800" dirty="0"/>
          </a:p>
        </p:txBody>
      </p:sp>
      <p:pic>
        <p:nvPicPr>
          <p:cNvPr id="3" name="그림 2" descr="텍스트, 포유류이(가) 표시된 사진&#10;&#10;자동 생성된 설명">
            <a:extLst>
              <a:ext uri="{FF2B5EF4-FFF2-40B4-BE49-F238E27FC236}">
                <a16:creationId xmlns:a16="http://schemas.microsoft.com/office/drawing/2014/main" xmlns="" id="{3242AE6A-CFCB-455E-A95C-B4273495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17" y="1124607"/>
            <a:ext cx="7553065" cy="3732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F4CFAE7-E360-4582-9D89-0886F126E362}"/>
              </a:ext>
            </a:extLst>
          </p:cNvPr>
          <p:cNvSpPr txBox="1"/>
          <p:nvPr/>
        </p:nvSpPr>
        <p:spPr>
          <a:xfrm>
            <a:off x="2130804" y="5012862"/>
            <a:ext cx="753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 종류의 이미지를 지정한 비율로 섞어 훈련시키는 데이터 </a:t>
            </a:r>
            <a:r>
              <a:rPr lang="ko-KR" altLang="en-US" dirty="0" err="1"/>
              <a:t>증강법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CutOut</a:t>
            </a:r>
            <a:r>
              <a:rPr lang="ko-KR" altLang="en-US" dirty="0"/>
              <a:t>과 달리 이미지의 모든 영역을 사용한다는 장점이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88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Mixup</a:t>
            </a:r>
            <a:endParaRPr lang="ko-KR" altLang="en-US" sz="2800" dirty="0"/>
          </a:p>
        </p:txBody>
      </p:sp>
      <p:pic>
        <p:nvPicPr>
          <p:cNvPr id="3" name="그림 2" descr="텍스트, 포유류이(가) 표시된 사진&#10;&#10;자동 생성된 설명">
            <a:extLst>
              <a:ext uri="{FF2B5EF4-FFF2-40B4-BE49-F238E27FC236}">
                <a16:creationId xmlns:a16="http://schemas.microsoft.com/office/drawing/2014/main" xmlns="" id="{3242AE6A-CFCB-455E-A95C-B4273495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17" y="1124607"/>
            <a:ext cx="7553065" cy="3732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F4CFAE7-E360-4582-9D89-0886F126E362}"/>
              </a:ext>
            </a:extLst>
          </p:cNvPr>
          <p:cNvSpPr txBox="1"/>
          <p:nvPr/>
        </p:nvSpPr>
        <p:spPr>
          <a:xfrm>
            <a:off x="2130804" y="5012862"/>
            <a:ext cx="753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 종류의 이미지를 지정한 비율로 섞어 훈련시키는 데이터 </a:t>
            </a:r>
            <a:r>
              <a:rPr lang="ko-KR" altLang="en-US" dirty="0" err="1"/>
              <a:t>증강법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CutOut</a:t>
            </a:r>
            <a:r>
              <a:rPr lang="ko-KR" altLang="en-US" dirty="0"/>
              <a:t>과 달리 이미지의 모든 영역을 사용한다는 장점이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4687614" y="1271752"/>
            <a:ext cx="2617075" cy="11561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476565" y="1369954"/>
            <a:ext cx="580913" cy="33256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2F4CFAE7-E360-4582-9D89-0886F126E362}"/>
                  </a:ext>
                </a:extLst>
              </p:cNvPr>
              <p:cNvSpPr txBox="1"/>
              <p:nvPr/>
            </p:nvSpPr>
            <p:spPr>
              <a:xfrm>
                <a:off x="7799540" y="723623"/>
                <a:ext cx="5438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X = 0.7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𝑥𝑖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+ 0.3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𝑥𝑗</m:t>
                    </m:r>
                  </m:oMath>
                </a14:m>
                <a:endParaRPr lang="en-US" altLang="ko-KR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Y = 0.7y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𝑖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/>
                  <a:t>+ </a:t>
                </a:r>
                <a:r>
                  <a:rPr lang="en-US" altLang="ko-KR" dirty="0" smtClean="0"/>
                  <a:t>0.3y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𝑗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2F4CFAE7-E360-4582-9D89-0886F126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540" y="723623"/>
                <a:ext cx="5438825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672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>
            <a:off x="8984428" y="1583322"/>
            <a:ext cx="0" cy="84456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Mixup</a:t>
            </a:r>
            <a:endParaRPr lang="ko-KR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2" y="1513488"/>
            <a:ext cx="5565956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63795" y="1734206"/>
            <a:ext cx="5289330" cy="1551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15827"/>
            <a:ext cx="5972175" cy="1451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6022428" y="2600325"/>
            <a:ext cx="930822" cy="5384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096000" y="3824288"/>
            <a:ext cx="5629275" cy="265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80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Mixup</a:t>
            </a:r>
            <a:endParaRPr lang="ko-KR" altLang="en-US" sz="2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31" y="1513489"/>
            <a:ext cx="5349766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21670" y="2575034"/>
            <a:ext cx="4104289" cy="777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21670" y="4629806"/>
            <a:ext cx="4587764" cy="1539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6" y="2963917"/>
            <a:ext cx="5002343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4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Mixup</a:t>
            </a:r>
            <a:endParaRPr lang="ko-KR" altLang="en-US" sz="2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52" y="1387366"/>
            <a:ext cx="11004916" cy="495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2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276350"/>
            <a:ext cx="9163050" cy="398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6746" y="5490351"/>
            <a:ext cx="10941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모델이 객체의 차이를 식별할 수 있는 부분에 집중하지 않고</a:t>
            </a:r>
            <a:r>
              <a:rPr lang="en-US" altLang="ko-KR" dirty="0"/>
              <a:t>, </a:t>
            </a:r>
            <a:r>
              <a:rPr lang="ko-KR" altLang="en-US" dirty="0"/>
              <a:t>덜 구별되는 부분 및 이미지의 전체적인 </a:t>
            </a:r>
            <a:endParaRPr lang="en-US" altLang="ko-KR" dirty="0" smtClean="0"/>
          </a:p>
          <a:p>
            <a:r>
              <a:rPr lang="ko-KR" altLang="en-US" dirty="0" smtClean="0"/>
              <a:t>구역을 </a:t>
            </a:r>
            <a:r>
              <a:rPr lang="ko-KR" altLang="en-US" dirty="0"/>
              <a:t>보고 </a:t>
            </a:r>
            <a:r>
              <a:rPr lang="ko-KR" altLang="en-US" dirty="0" smtClean="0"/>
              <a:t>학습 하도록 </a:t>
            </a:r>
            <a:r>
              <a:rPr lang="ko-KR" altLang="en-US" dirty="0"/>
              <a:t>하여 일반화와 </a:t>
            </a:r>
            <a:r>
              <a:rPr lang="en-US" altLang="ko-KR" dirty="0"/>
              <a:t>localization </a:t>
            </a:r>
            <a:r>
              <a:rPr lang="ko-KR" altLang="en-US" dirty="0"/>
              <a:t>성능을 높이는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0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D1FAFF4-18BC-4B33-B48C-4513D6AA6A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09862" y="1314162"/>
            <a:ext cx="6772275" cy="50462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1829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0" y="968971"/>
            <a:ext cx="6660000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472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Activation Map (CAM)</a:t>
            </a:r>
            <a:endParaRPr lang="ko-KR" altLang="en-US" sz="2800" dirty="0"/>
          </a:p>
        </p:txBody>
      </p:sp>
      <p:pic>
        <p:nvPicPr>
          <p:cNvPr id="4" name="그림 3" descr="고양이, 서있는, 집고양이이(가) 표시된 사진&#10;&#10;자동 생성된 설명">
            <a:extLst>
              <a:ext uri="{FF2B5EF4-FFF2-40B4-BE49-F238E27FC236}">
                <a16:creationId xmlns:a16="http://schemas.microsoft.com/office/drawing/2014/main" xmlns="" id="{76A5EC10-E775-49D6-B36C-1F011FCED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09" y="2002868"/>
            <a:ext cx="2145862" cy="2145862"/>
          </a:xfrm>
          <a:prstGeom prst="rect">
            <a:avLst/>
          </a:prstGeom>
        </p:spPr>
      </p:pic>
      <p:pic>
        <p:nvPicPr>
          <p:cNvPr id="7" name="그림 6" descr="개, 바닥, 실내, 서있는이(가) 표시된 사진&#10;&#10;자동 생성된 설명">
            <a:extLst>
              <a:ext uri="{FF2B5EF4-FFF2-40B4-BE49-F238E27FC236}">
                <a16:creationId xmlns:a16="http://schemas.microsoft.com/office/drawing/2014/main" xmlns="" id="{77516E2C-C498-44D3-B5DE-B560DC1EC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42" y="2002868"/>
            <a:ext cx="2133600" cy="2145862"/>
          </a:xfrm>
          <a:prstGeom prst="rect">
            <a:avLst/>
          </a:prstGeom>
        </p:spPr>
      </p:pic>
      <p:pic>
        <p:nvPicPr>
          <p:cNvPr id="9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xmlns="" id="{8FE8FCE9-AFB7-4E4E-9E0C-3EF394F91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138" y="2002868"/>
            <a:ext cx="2145862" cy="2145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BB0A603-BE67-4A59-983A-69B3A9E76489}"/>
              </a:ext>
            </a:extLst>
          </p:cNvPr>
          <p:cNvSpPr txBox="1"/>
          <p:nvPr/>
        </p:nvSpPr>
        <p:spPr>
          <a:xfrm>
            <a:off x="1952555" y="435388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Original Image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10436E7-46AB-45AA-89DF-520A7AB9B1C6}"/>
              </a:ext>
            </a:extLst>
          </p:cNvPr>
          <p:cNvSpPr txBox="1"/>
          <p:nvPr/>
        </p:nvSpPr>
        <p:spPr>
          <a:xfrm>
            <a:off x="5216639" y="435399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CAM ‘Dog’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6BE3607-E65B-4744-998E-14CAA785DDE6}"/>
              </a:ext>
            </a:extLst>
          </p:cNvPr>
          <p:cNvSpPr txBox="1"/>
          <p:nvPr/>
        </p:nvSpPr>
        <p:spPr>
          <a:xfrm>
            <a:off x="8332966" y="435388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CAM ‘Cat’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2E7F57A-A6E5-419D-A000-1889EB3B0653}"/>
              </a:ext>
            </a:extLst>
          </p:cNvPr>
          <p:cNvSpPr txBox="1"/>
          <p:nvPr/>
        </p:nvSpPr>
        <p:spPr>
          <a:xfrm>
            <a:off x="1753942" y="5427677"/>
            <a:ext cx="882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CAM</a:t>
            </a:r>
            <a:r>
              <a:rPr lang="ko-KR" altLang="en-US" dirty="0"/>
              <a:t>을 통해 네트워크가 어떤 영역을 보고 </a:t>
            </a:r>
            <a:r>
              <a:rPr lang="en-US" altLang="ko-KR" dirty="0"/>
              <a:t>class</a:t>
            </a:r>
            <a:r>
              <a:rPr lang="ko-KR" altLang="en-US" dirty="0"/>
              <a:t>를 판단하는지를 시각화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753942" y="1224484"/>
            <a:ext cx="8954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CNN</a:t>
            </a:r>
            <a:r>
              <a:rPr lang="ko-KR" altLang="en-US" dirty="0"/>
              <a:t>이 특정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 </a:t>
            </a:r>
            <a:r>
              <a:rPr lang="ko-KR" altLang="en-US" dirty="0"/>
              <a:t>이미지를 그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라고 </a:t>
            </a:r>
            <a:r>
              <a:rPr lang="ko-KR" altLang="en-US" dirty="0"/>
              <a:t>예측하게 한 그 이미지 내의 위치 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60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팀원소</a:t>
            </a:r>
            <a:r>
              <a:rPr lang="ko-KR" altLang="en-US" sz="2800" dirty="0"/>
              <a:t>개</a:t>
            </a:r>
            <a:endParaRPr lang="ko-KR" altLang="en-US" sz="2800" dirty="0"/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14537" y="2712213"/>
            <a:ext cx="1800000" cy="180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4413" y="2716879"/>
            <a:ext cx="1670302" cy="18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08397" y="2712213"/>
            <a:ext cx="1915901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7BF29C-F57A-43CF-BF6A-3848060C315D}"/>
              </a:ext>
            </a:extLst>
          </p:cNvPr>
          <p:cNvSpPr txBox="1"/>
          <p:nvPr/>
        </p:nvSpPr>
        <p:spPr>
          <a:xfrm>
            <a:off x="843462" y="4930147"/>
            <a:ext cx="167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석 성 훈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308796" y="2716879"/>
            <a:ext cx="1800000" cy="2736489"/>
            <a:chOff x="7402141" y="2716878"/>
            <a:chExt cx="1800000" cy="2736489"/>
          </a:xfrm>
        </p:grpSpPr>
        <p:pic>
          <p:nvPicPr>
            <p:cNvPr id="11" name="그림 10"/>
            <p:cNvPicPr preferRelativeResize="0">
              <a:picLocks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402141" y="2716878"/>
              <a:ext cx="1800000" cy="18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FAC70AB-6449-4141-9FD2-4B01613DAEB9}"/>
                </a:ext>
              </a:extLst>
            </p:cNvPr>
            <p:cNvSpPr txBox="1"/>
            <p:nvPr/>
          </p:nvSpPr>
          <p:spPr>
            <a:xfrm>
              <a:off x="7466990" y="4930147"/>
              <a:ext cx="1670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/>
                <a:t>황 성 은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427539" y="2712213"/>
            <a:ext cx="1800000" cy="2576788"/>
            <a:chOff x="5229090" y="2722691"/>
            <a:chExt cx="1800000" cy="2576788"/>
          </a:xfrm>
        </p:grpSpPr>
        <p:pic>
          <p:nvPicPr>
            <p:cNvPr id="16" name="그림 15"/>
            <p:cNvPicPr preferRelativeResize="0">
              <a:picLocks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229090" y="2722691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D298D88-2DE8-49C7-9350-B59F51B9E158}"/>
                </a:ext>
              </a:extLst>
            </p:cNvPr>
            <p:cNvSpPr txBox="1"/>
            <p:nvPr/>
          </p:nvSpPr>
          <p:spPr>
            <a:xfrm>
              <a:off x="5293939" y="4930147"/>
              <a:ext cx="1670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최 준 호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9EA34DD-2ADB-4BFD-8D16-78592A0F3FAE}"/>
              </a:ext>
            </a:extLst>
          </p:cNvPr>
          <p:cNvSpPr txBox="1"/>
          <p:nvPr/>
        </p:nvSpPr>
        <p:spPr>
          <a:xfrm>
            <a:off x="3131196" y="4929456"/>
            <a:ext cx="167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문 하 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80CFD3B-8381-41A1-A8CB-F8B852980D86}"/>
              </a:ext>
            </a:extLst>
          </p:cNvPr>
          <p:cNvSpPr txBox="1"/>
          <p:nvPr/>
        </p:nvSpPr>
        <p:spPr>
          <a:xfrm>
            <a:off x="9640041" y="4930147"/>
            <a:ext cx="167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서 동 재</a:t>
            </a:r>
          </a:p>
        </p:txBody>
      </p:sp>
    </p:spTree>
    <p:extLst>
      <p:ext uri="{BB962C8B-B14F-4D97-AF65-F5344CB8AC3E}">
        <p14:creationId xmlns:p14="http://schemas.microsoft.com/office/powerpoint/2010/main" val="73201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D1FAFF4-18BC-4B33-B48C-4513D6AA6A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3637" y="1228437"/>
            <a:ext cx="4248728" cy="5046239"/>
          </a:xfrm>
          <a:prstGeom prst="rect">
            <a:avLst/>
          </a:prstGeom>
          <a:effectLst/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C464136-A055-431B-AD59-FF1FE1A3B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570009"/>
            <a:ext cx="5181600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CutOut</a:t>
            </a:r>
            <a:r>
              <a:rPr lang="ko-KR" altLang="en-US" sz="2000" dirty="0"/>
              <a:t>은 </a:t>
            </a:r>
            <a:r>
              <a:rPr lang="en-US" altLang="ko-KR" sz="2000" dirty="0"/>
              <a:t>Saint Bernard</a:t>
            </a:r>
            <a:r>
              <a:rPr lang="ko-KR" altLang="en-US" sz="2000" dirty="0"/>
              <a:t>의 배 부분 처럼 덜 차별적인 부분까지 학습시키지만 사용하지 않는 픽셀로 인해 비효율적이다</a:t>
            </a:r>
            <a:r>
              <a:rPr lang="en-US" altLang="ko-KR" sz="2000" dirty="0"/>
              <a:t>.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err="1"/>
              <a:t>Mixup</a:t>
            </a:r>
            <a:r>
              <a:rPr lang="ko-KR" altLang="en-US" sz="2000" dirty="0"/>
              <a:t>은 픽셀을 최대한 활용하지만 부자연스러운 이미지로 인해 모델이 혼란스러워 하는 것을 볼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err="1"/>
              <a:t>CutMix</a:t>
            </a:r>
            <a:r>
              <a:rPr lang="ko-KR" altLang="en-US" sz="2000" dirty="0"/>
              <a:t>는 픽셀을 활용하면서도 각 라벨을 정확히 특정하여 인식하는 것을 보여준다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273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xmlns="" id="{F4A005F0-E9A5-47F6-9E2C-7F14C9111B31}"/>
                  </a:ext>
                </a:extLst>
              </p:cNvPr>
              <p:cNvSpPr/>
              <p:nvPr/>
            </p:nvSpPr>
            <p:spPr>
              <a:xfrm>
                <a:off x="1979801" y="3120706"/>
                <a:ext cx="1954635" cy="1912690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4A005F0-E9A5-47F6-9E2C-7F14C911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01" y="3120706"/>
                <a:ext cx="1954635" cy="19126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EAA3C753-F9B7-4D1B-BB7A-D4E8CFDEB4B5}"/>
                  </a:ext>
                </a:extLst>
              </p:cNvPr>
              <p:cNvSpPr/>
              <p:nvPr/>
            </p:nvSpPr>
            <p:spPr>
              <a:xfrm>
                <a:off x="4530054" y="3120706"/>
                <a:ext cx="1954635" cy="191269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A3C753-F9B7-4D1B-BB7A-D4E8CFDEB4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054" y="3120706"/>
                <a:ext cx="1954635" cy="19126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346986C-F313-40CD-AFD4-76950E6C24CF}"/>
              </a:ext>
            </a:extLst>
          </p:cNvPr>
          <p:cNvSpPr/>
          <p:nvPr/>
        </p:nvSpPr>
        <p:spPr>
          <a:xfrm>
            <a:off x="8767893" y="3120706"/>
            <a:ext cx="1954635" cy="1912690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D3BE6CF3-FE10-4387-9FC9-AC5F241F2440}"/>
                  </a:ext>
                </a:extLst>
              </p:cNvPr>
              <p:cNvSpPr/>
              <p:nvPr/>
            </p:nvSpPr>
            <p:spPr>
              <a:xfrm>
                <a:off x="9430378" y="3893625"/>
                <a:ext cx="1292150" cy="113977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BE6CF3-FE10-4387-9FC9-AC5F241F2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378" y="3893625"/>
                <a:ext cx="1292150" cy="1139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4CCD1474-1F07-4A6F-AC2C-498B45F4CA03}"/>
                  </a:ext>
                </a:extLst>
              </p:cNvPr>
              <p:cNvSpPr txBox="1"/>
              <p:nvPr/>
            </p:nvSpPr>
            <p:spPr>
              <a:xfrm>
                <a:off x="8767893" y="3251022"/>
                <a:ext cx="7275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CD1474-1F07-4A6F-AC2C-498B45F4C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893" y="3251022"/>
                <a:ext cx="72751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A0E35581-81A7-4063-A70B-67707F6DC86A}"/>
              </a:ext>
            </a:extLst>
          </p:cNvPr>
          <p:cNvSpPr/>
          <p:nvPr/>
        </p:nvSpPr>
        <p:spPr>
          <a:xfrm>
            <a:off x="7021585" y="3652228"/>
            <a:ext cx="1208015" cy="8496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8366BA34-44A0-46C0-A6E2-026C3768BB97}"/>
                  </a:ext>
                </a:extLst>
              </p:cNvPr>
              <p:cNvSpPr txBox="1"/>
              <p:nvPr/>
            </p:nvSpPr>
            <p:spPr>
              <a:xfrm>
                <a:off x="752684" y="3774242"/>
                <a:ext cx="469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sz="40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66BA34-44A0-46C0-A6E2-026C3768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4" y="3774242"/>
                <a:ext cx="469167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147A16FC-B147-4FAB-B765-6C35853310BE}"/>
                  </a:ext>
                </a:extLst>
              </p:cNvPr>
              <p:cNvSpPr txBox="1"/>
              <p:nvPr/>
            </p:nvSpPr>
            <p:spPr>
              <a:xfrm>
                <a:off x="1979801" y="1570009"/>
                <a:ext cx="41490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sz="2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ko-KR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)⨀</m:t>
                      </m:r>
                      <m:sSub>
                        <m:sSubPr>
                          <m:ctrlPr>
                            <a:rPr lang="en-US" altLang="ko-KR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7A16FC-B147-4FAB-B765-6C3585331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01" y="1570009"/>
                <a:ext cx="414902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0BA0E35B-2DC6-44EA-92D8-0F6F78023F80}"/>
                  </a:ext>
                </a:extLst>
              </p:cNvPr>
              <p:cNvSpPr txBox="1"/>
              <p:nvPr/>
            </p:nvSpPr>
            <p:spPr>
              <a:xfrm>
                <a:off x="1979801" y="2023015"/>
                <a:ext cx="32875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sz="2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A0E35B-2DC6-44EA-92D8-0F6F78023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01" y="2023015"/>
                <a:ext cx="328750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73F0FB-EC33-44A1-9ED2-00F5E3799A3B}"/>
              </a:ext>
            </a:extLst>
          </p:cNvPr>
          <p:cNvSpPr/>
          <p:nvPr/>
        </p:nvSpPr>
        <p:spPr>
          <a:xfrm>
            <a:off x="1803512" y="1570009"/>
            <a:ext cx="4429122" cy="4530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147A16FC-B147-4FAB-B765-6C35853310BE}"/>
                  </a:ext>
                </a:extLst>
              </p:cNvPr>
              <p:cNvSpPr txBox="1"/>
              <p:nvPr/>
            </p:nvSpPr>
            <p:spPr>
              <a:xfrm flipH="1">
                <a:off x="6537306" y="1369953"/>
                <a:ext cx="4467025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ko-KR" altLang="en-US" b="1" dirty="0" smtClean="0"/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/>
                        <a:ea typeface="Cambria Math" panose="02040503050406030204" pitchFamily="18" charset="0"/>
                      </a:rPr>
                      <m:t> ( </m:t>
                    </m:r>
                    <m:r>
                      <a:rPr lang="en-US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 </m:t>
                    </m:r>
                  </m:oMath>
                </a14:m>
                <a:r>
                  <a:rPr lang="ko-KR" altLang="en-US" sz="1600" b="1" dirty="0" smtClean="0"/>
                  <a:t>는 요소 별 곱셈 </a:t>
                </a:r>
                <a:r>
                  <a:rPr lang="en-US" altLang="ko-KR" sz="1600" b="1" dirty="0" smtClean="0"/>
                  <a:t>)</a:t>
                </a:r>
                <a:endParaRPr lang="ko-KR" altLang="en-US" sz="1600" b="1" dirty="0" smtClean="0"/>
              </a:p>
              <a:p>
                <a:pPr/>
                <a:endParaRPr lang="ko-KR" alt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7A16FC-B147-4FAB-B765-6C3585331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537306" y="1369953"/>
                <a:ext cx="4467025" cy="830997"/>
              </a:xfrm>
              <a:prstGeom prst="rect">
                <a:avLst/>
              </a:prstGeom>
              <a:blipFill rotWithShape="1">
                <a:blip r:embed="rId13"/>
                <a:stretch>
                  <a:fillRect l="-12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21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346986C-F313-40CD-AFD4-76950E6C24CF}"/>
              </a:ext>
            </a:extLst>
          </p:cNvPr>
          <p:cNvSpPr/>
          <p:nvPr/>
        </p:nvSpPr>
        <p:spPr>
          <a:xfrm>
            <a:off x="5928096" y="3380083"/>
            <a:ext cx="1954635" cy="1912690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D3BE6CF3-FE10-4387-9FC9-AC5F241F2440}"/>
                  </a:ext>
                </a:extLst>
              </p:cNvPr>
              <p:cNvSpPr/>
              <p:nvPr/>
            </p:nvSpPr>
            <p:spPr>
              <a:xfrm>
                <a:off x="6259339" y="1531039"/>
                <a:ext cx="1292150" cy="113977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BE6CF3-FE10-4387-9FC9-AC5F241F2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339" y="1531039"/>
                <a:ext cx="1292150" cy="1139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4CCD1474-1F07-4A6F-AC2C-498B45F4CA03}"/>
                  </a:ext>
                </a:extLst>
              </p:cNvPr>
              <p:cNvSpPr txBox="1"/>
              <p:nvPr/>
            </p:nvSpPr>
            <p:spPr>
              <a:xfrm>
                <a:off x="6541654" y="4074818"/>
                <a:ext cx="7275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CD1474-1F07-4A6F-AC2C-498B45F4C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54" y="4074818"/>
                <a:ext cx="72751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147A16FC-B147-4FAB-B765-6C35853310BE}"/>
                  </a:ext>
                </a:extLst>
              </p:cNvPr>
              <p:cNvSpPr txBox="1"/>
              <p:nvPr/>
            </p:nvSpPr>
            <p:spPr>
              <a:xfrm>
                <a:off x="1155046" y="3195417"/>
                <a:ext cx="35542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ko-KR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)⨀</m:t>
                      </m:r>
                      <m:sSub>
                        <m:sSubPr>
                          <m:ctrlPr>
                            <a:rPr lang="en-US" altLang="ko-KR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7A16FC-B147-4FAB-B765-6C3585331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46" y="3195417"/>
                <a:ext cx="3554243" cy="369332"/>
              </a:xfrm>
              <a:prstGeom prst="rect">
                <a:avLst/>
              </a:prstGeom>
              <a:blipFill>
                <a:blip r:embed="rId4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0BA0E35B-2DC6-44EA-92D8-0F6F78023F80}"/>
                  </a:ext>
                </a:extLst>
              </p:cNvPr>
              <p:cNvSpPr txBox="1"/>
              <p:nvPr/>
            </p:nvSpPr>
            <p:spPr>
              <a:xfrm>
                <a:off x="1155046" y="3648423"/>
                <a:ext cx="28166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A0E35B-2DC6-44EA-92D8-0F6F78023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46" y="3648423"/>
                <a:ext cx="2816605" cy="369332"/>
              </a:xfrm>
              <a:prstGeom prst="rect">
                <a:avLst/>
              </a:prstGeom>
              <a:blipFill>
                <a:blip r:embed="rId5"/>
                <a:stretch>
                  <a:fillRect l="-1512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5CA81FCD-996F-4416-AE6B-7EC4109AC9B7}"/>
              </a:ext>
            </a:extLst>
          </p:cNvPr>
          <p:cNvCxnSpPr>
            <a:cxnSpLocks/>
          </p:cNvCxnSpPr>
          <p:nvPr/>
        </p:nvCxnSpPr>
        <p:spPr>
          <a:xfrm>
            <a:off x="5595457" y="2986481"/>
            <a:ext cx="27012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E7FE2B82-7A15-4F27-A2F9-BC7F8E90628C}"/>
                  </a:ext>
                </a:extLst>
              </p:cNvPr>
              <p:cNvSpPr txBox="1"/>
              <p:nvPr/>
            </p:nvSpPr>
            <p:spPr>
              <a:xfrm>
                <a:off x="8674217" y="2502920"/>
                <a:ext cx="27970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  1 − </m:t>
                      </m:r>
                      <m:r>
                        <a:rPr lang="ko-KR" altLang="en-US" sz="48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E2B82-7A15-4F27-A2F9-BC7F8E906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217" y="2502920"/>
                <a:ext cx="2797048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773F0FB-EC33-44A1-9ED2-00F5E3799A3B}"/>
              </a:ext>
            </a:extLst>
          </p:cNvPr>
          <p:cNvSpPr/>
          <p:nvPr/>
        </p:nvSpPr>
        <p:spPr>
          <a:xfrm>
            <a:off x="2563348" y="3690673"/>
            <a:ext cx="1023457" cy="3693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42" y="1249418"/>
            <a:ext cx="5055583" cy="545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249417"/>
            <a:ext cx="6123590" cy="545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42" y="1249418"/>
            <a:ext cx="5017483" cy="543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773F0FB-EC33-44A1-9ED2-00F5E3799A3B}"/>
              </a:ext>
            </a:extLst>
          </p:cNvPr>
          <p:cNvSpPr/>
          <p:nvPr/>
        </p:nvSpPr>
        <p:spPr>
          <a:xfrm>
            <a:off x="527161" y="1503333"/>
            <a:ext cx="4349639" cy="16494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962525" y="2309003"/>
            <a:ext cx="2543175" cy="190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7620001" y="1669116"/>
            <a:ext cx="3981450" cy="1277273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F0F0F0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train_generator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CutMixImageDataGenerator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generator1=train_generator1,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generator2=train_generator2,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img_size=</a:t>
            </a:r>
            <a:r>
              <a:rPr kumimoji="1" lang="en-US" altLang="ko-KR" sz="1200" dirty="0" err="1" smtClean="0">
                <a:solidFill>
                  <a:srgbClr val="F0F0F0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Imgsize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batch_size=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en-US" altLang="ko-KR" sz="1200" dirty="0" err="1">
                <a:solidFill>
                  <a:srgbClr val="F0F0F0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B</a:t>
            </a:r>
            <a:r>
              <a:rPr kumimoji="1" lang="en-US" altLang="ko-KR" sz="1200" b="0" i="0" u="none" strike="noStrike" cap="none" normalizeH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atchsize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962525" y="2921767"/>
            <a:ext cx="1838325" cy="12978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7100887" y="3745242"/>
            <a:ext cx="4605338" cy="2585323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F0F0F0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train_generator1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datagen.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flow_from_dataframe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dataframe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traindf,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directory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P</a:t>
            </a:r>
            <a:r>
              <a:rPr kumimoji="1" lang="en-US" altLang="ko-KR" sz="1200" dirty="0" smtClean="0">
                <a:solidFill>
                  <a:schemeClr val="bg1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ath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x_col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"id"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color_mode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'rgb'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y_col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"label"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subset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"training"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batch_size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32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shuffle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4BE6FA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True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class_mode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"categorical"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target_size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=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32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32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F0F0F0"/>
                </a:solidFill>
                <a:latin typeface="Consolas" pitchFamily="49" charset="0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itchFamily="49" charset="0"/>
                <a:ea typeface="굴림" pitchFamily="50" charset="-127"/>
                <a:cs typeface="굴림" pitchFamily="50" charset="-127"/>
              </a:rPr>
              <a:t>)</a:t>
            </a:r>
            <a:endParaRPr kumimoji="1" lang="en-US" altLang="ko-KR" sz="32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itchFamily="49" charset="0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04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D3BE6CF3-FE10-4387-9FC9-AC5F241F2440}"/>
              </a:ext>
            </a:extLst>
          </p:cNvPr>
          <p:cNvSpPr/>
          <p:nvPr/>
        </p:nvSpPr>
        <p:spPr>
          <a:xfrm>
            <a:off x="9686925" y="1296725"/>
            <a:ext cx="2228850" cy="19126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249417"/>
            <a:ext cx="6123590" cy="547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773F0FB-EC33-44A1-9ED2-00F5E3799A3B}"/>
              </a:ext>
            </a:extLst>
          </p:cNvPr>
          <p:cNvSpPr/>
          <p:nvPr/>
        </p:nvSpPr>
        <p:spPr>
          <a:xfrm>
            <a:off x="847725" y="2455833"/>
            <a:ext cx="5448300" cy="37639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764150" y="4433944"/>
            <a:ext cx="2682153" cy="2152683"/>
            <a:chOff x="8040375" y="2880713"/>
            <a:chExt cx="2682153" cy="21526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E346986C-F313-40CD-AFD4-76950E6C24CF}"/>
                </a:ext>
              </a:extLst>
            </p:cNvPr>
            <p:cNvSpPr/>
            <p:nvPr/>
          </p:nvSpPr>
          <p:spPr>
            <a:xfrm>
              <a:off x="8767893" y="3120706"/>
              <a:ext cx="1954635" cy="1912690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id="{D3BE6CF3-FE10-4387-9FC9-AC5F241F2440}"/>
                    </a:ext>
                  </a:extLst>
                </p:cNvPr>
                <p:cNvSpPr/>
                <p:nvPr/>
              </p:nvSpPr>
              <p:spPr>
                <a:xfrm>
                  <a:off x="9315343" y="3789850"/>
                  <a:ext cx="835440" cy="777096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3BE6CF3-FE10-4387-9FC9-AC5F241F24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5343" y="3789850"/>
                  <a:ext cx="835440" cy="77709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xmlns="" id="{4CCD1474-1F07-4A6F-AC2C-498B45F4CA03}"/>
                    </a:ext>
                  </a:extLst>
                </p:cNvPr>
                <p:cNvSpPr txBox="1"/>
                <p:nvPr/>
              </p:nvSpPr>
              <p:spPr>
                <a:xfrm>
                  <a:off x="8040375" y="2880713"/>
                  <a:ext cx="72751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CD1474-1F07-4A6F-AC2C-498B45F4C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0375" y="2880713"/>
                  <a:ext cx="727518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F4A005F0-E9A5-47F6-9E2C-7F14C9111B31}"/>
              </a:ext>
            </a:extLst>
          </p:cNvPr>
          <p:cNvSpPr/>
          <p:nvPr/>
        </p:nvSpPr>
        <p:spPr>
          <a:xfrm>
            <a:off x="7194957" y="1296725"/>
            <a:ext cx="1954635" cy="1912690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15" name="화살표: 오른쪽 7">
            <a:extLst>
              <a:ext uri="{FF2B5EF4-FFF2-40B4-BE49-F238E27FC236}">
                <a16:creationId xmlns:a16="http://schemas.microsoft.com/office/drawing/2014/main" xmlns="" id="{A0E35581-81A7-4063-A70B-67707F6DC86A}"/>
              </a:ext>
            </a:extLst>
          </p:cNvPr>
          <p:cNvSpPr/>
          <p:nvPr/>
        </p:nvSpPr>
        <p:spPr>
          <a:xfrm rot="5400000">
            <a:off x="8874295" y="3507918"/>
            <a:ext cx="1002407" cy="8496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D3BE6CF3-FE10-4387-9FC9-AC5F241F2440}"/>
              </a:ext>
            </a:extLst>
          </p:cNvPr>
          <p:cNvSpPr/>
          <p:nvPr/>
        </p:nvSpPr>
        <p:spPr>
          <a:xfrm>
            <a:off x="7754554" y="1912651"/>
            <a:ext cx="835440" cy="7770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Cut_arr</a:t>
            </a:r>
            <a:endParaRPr lang="ko-KR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4CCD1474-1F07-4A6F-AC2C-498B45F4CA03}"/>
                  </a:ext>
                </a:extLst>
              </p:cNvPr>
              <p:cNvSpPr txBox="1"/>
              <p:nvPr/>
            </p:nvSpPr>
            <p:spPr>
              <a:xfrm>
                <a:off x="7036632" y="779777"/>
                <a:ext cx="7275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CCD1474-1F07-4A6F-AC2C-498B45F4C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632" y="779777"/>
                <a:ext cx="727518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11399409" y="773505"/>
                <a:ext cx="6983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409" y="773505"/>
                <a:ext cx="698396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직사각형 36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D3BE6CF3-FE10-4387-9FC9-AC5F241F2440}"/>
              </a:ext>
            </a:extLst>
          </p:cNvPr>
          <p:cNvSpPr/>
          <p:nvPr/>
        </p:nvSpPr>
        <p:spPr>
          <a:xfrm>
            <a:off x="10432825" y="1920986"/>
            <a:ext cx="835440" cy="7770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Cut_arr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8807669" y="2301199"/>
            <a:ext cx="1524000" cy="833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2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249417"/>
            <a:ext cx="6123590" cy="547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773F0FB-EC33-44A1-9ED2-00F5E3799A3B}"/>
              </a:ext>
            </a:extLst>
          </p:cNvPr>
          <p:cNvSpPr/>
          <p:nvPr/>
        </p:nvSpPr>
        <p:spPr>
          <a:xfrm>
            <a:off x="847725" y="5762624"/>
            <a:ext cx="5448300" cy="3968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8137083" y="2260579"/>
            <a:ext cx="2682153" cy="2152683"/>
            <a:chOff x="8040375" y="2880713"/>
            <a:chExt cx="2682153" cy="215268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E346986C-F313-40CD-AFD4-76950E6C24CF}"/>
                </a:ext>
              </a:extLst>
            </p:cNvPr>
            <p:cNvSpPr/>
            <p:nvPr/>
          </p:nvSpPr>
          <p:spPr>
            <a:xfrm>
              <a:off x="8767893" y="3120706"/>
              <a:ext cx="1954635" cy="1912690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xmlns="" id="{D3BE6CF3-FE10-4387-9FC9-AC5F241F2440}"/>
                    </a:ext>
                  </a:extLst>
                </p:cNvPr>
                <p:cNvSpPr/>
                <p:nvPr/>
              </p:nvSpPr>
              <p:spPr>
                <a:xfrm>
                  <a:off x="9315343" y="3789850"/>
                  <a:ext cx="835440" cy="777096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3BE6CF3-FE10-4387-9FC9-AC5F241F24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5343" y="3789850"/>
                  <a:ext cx="835440" cy="77709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xmlns="" id="{4CCD1474-1F07-4A6F-AC2C-498B45F4CA03}"/>
                    </a:ext>
                  </a:extLst>
                </p:cNvPr>
                <p:cNvSpPr txBox="1"/>
                <p:nvPr/>
              </p:nvSpPr>
              <p:spPr>
                <a:xfrm>
                  <a:off x="8040375" y="2880713"/>
                  <a:ext cx="72751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CD1474-1F07-4A6F-AC2C-498B45F4C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0375" y="2880713"/>
                  <a:ext cx="727518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0BA0E35B-2DC6-44EA-92D8-0F6F78023F80}"/>
                  </a:ext>
                </a:extLst>
              </p:cNvPr>
              <p:cNvSpPr txBox="1"/>
              <p:nvPr/>
            </p:nvSpPr>
            <p:spPr>
              <a:xfrm>
                <a:off x="8421468" y="4675767"/>
                <a:ext cx="28166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A0E35B-2DC6-44EA-92D8-0F6F78023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468" y="4675767"/>
                <a:ext cx="2816605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296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F773F0FB-EC33-44A1-9ED2-00F5E3799A3B}"/>
              </a:ext>
            </a:extLst>
          </p:cNvPr>
          <p:cNvSpPr/>
          <p:nvPr/>
        </p:nvSpPr>
        <p:spPr>
          <a:xfrm>
            <a:off x="9841918" y="4669810"/>
            <a:ext cx="1023457" cy="3693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9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grpSp>
        <p:nvGrpSpPr>
          <p:cNvPr id="2" name="그룹 1"/>
          <p:cNvGrpSpPr/>
          <p:nvPr/>
        </p:nvGrpSpPr>
        <p:grpSpPr>
          <a:xfrm>
            <a:off x="934328" y="1579620"/>
            <a:ext cx="8136904" cy="4884242"/>
            <a:chOff x="1079612" y="2924944"/>
            <a:chExt cx="8136904" cy="3312368"/>
          </a:xfrm>
        </p:grpSpPr>
        <p:sp>
          <p:nvSpPr>
            <p:cNvPr id="7" name="직사각형 6"/>
            <p:cNvSpPr/>
            <p:nvPr/>
          </p:nvSpPr>
          <p:spPr>
            <a:xfrm>
              <a:off x="1079612" y="2924944"/>
              <a:ext cx="7272808" cy="331236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23628" y="2924944"/>
              <a:ext cx="7992888" cy="2692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ko-KR" dirty="0" smtClean="0">
                <a:solidFill>
                  <a:schemeClr val="bg1"/>
                </a:solidFill>
              </a:endParaRPr>
            </a:p>
            <a:p>
              <a:endParaRPr lang="en-US" altLang="ko-KR" dirty="0" smtClean="0">
                <a:solidFill>
                  <a:schemeClr val="bg1"/>
                </a:solidFill>
              </a:endParaRPr>
            </a:p>
            <a:p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1. Data </a:t>
              </a:r>
              <a:r>
                <a:rPr lang="en-US" altLang="ko-KR" dirty="0">
                  <a:solidFill>
                    <a:schemeClr val="bg1"/>
                  </a:solidFill>
                </a:rPr>
                <a:t>: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Cifar10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2.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Model </a:t>
              </a:r>
              <a:r>
                <a:rPr lang="en-US" altLang="ko-KR" dirty="0">
                  <a:solidFill>
                    <a:schemeClr val="bg1"/>
                  </a:solidFill>
                </a:rPr>
                <a:t>: </a:t>
              </a:r>
              <a:r>
                <a:rPr lang="en-US" altLang="ko-KR" dirty="0" err="1" smtClean="0">
                  <a:solidFill>
                    <a:srgbClr val="FF0000"/>
                  </a:solidFill>
                </a:rPr>
                <a:t>MobileNet</a:t>
              </a:r>
              <a:endParaRPr lang="en-US" altLang="ko-KR" dirty="0" smtClean="0">
                <a:solidFill>
                  <a:srgbClr val="FF0000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3.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Optimizer </a:t>
              </a:r>
              <a:r>
                <a:rPr lang="en-US" altLang="ko-KR" dirty="0">
                  <a:solidFill>
                    <a:schemeClr val="bg1"/>
                  </a:solidFill>
                </a:rPr>
                <a:t>: </a:t>
              </a:r>
              <a:r>
                <a:rPr lang="en-US" altLang="ko-KR" dirty="0" smtClean="0">
                  <a:solidFill>
                    <a:srgbClr val="FFFF00"/>
                  </a:solidFill>
                </a:rPr>
                <a:t>Adam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Loss </a:t>
              </a:r>
              <a:r>
                <a:rPr lang="en-US" altLang="ko-KR" dirty="0">
                  <a:solidFill>
                    <a:schemeClr val="bg1"/>
                  </a:solidFill>
                </a:rPr>
                <a:t>: </a:t>
              </a:r>
              <a:r>
                <a:rPr lang="en-US" altLang="ko-KR" dirty="0" err="1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categorical_crossentropy</a:t>
              </a:r>
              <a:endPara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  <a:p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Callbacks :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	</a:t>
              </a:r>
              <a:r>
                <a:rPr lang="en-US" altLang="ko-KR" dirty="0" err="1" smtClean="0">
                  <a:solidFill>
                    <a:srgbClr val="00B050"/>
                  </a:solidFill>
                </a:rPr>
                <a:t>LR_scheduler</a:t>
              </a:r>
              <a:r>
                <a:rPr lang="en-US" altLang="ko-KR" dirty="0" smtClean="0">
                  <a:solidFill>
                    <a:srgbClr val="00B050"/>
                  </a:solidFill>
                </a:rPr>
                <a:t> (</a:t>
              </a:r>
              <a:r>
                <a:rPr lang="en-US" altLang="ko-KR" dirty="0" err="1" smtClean="0">
                  <a:solidFill>
                    <a:srgbClr val="00B050"/>
                  </a:solidFill>
                </a:rPr>
                <a:t>ReduceLROnPlateau</a:t>
              </a:r>
              <a:r>
                <a:rPr lang="en-US" altLang="ko-KR" dirty="0" smtClean="0">
                  <a:solidFill>
                    <a:srgbClr val="00B050"/>
                  </a:solidFill>
                </a:rPr>
                <a:t>)</a:t>
              </a:r>
            </a:p>
            <a:p>
              <a:r>
                <a:rPr lang="en-US" altLang="ko-KR" dirty="0" smtClean="0">
                  <a:solidFill>
                    <a:srgbClr val="00B050"/>
                  </a:solidFill>
                </a:rPr>
                <a:t>	</a:t>
              </a:r>
              <a:r>
                <a:rPr lang="en-US" altLang="ko-KR" dirty="0" err="1" smtClean="0">
                  <a:solidFill>
                    <a:srgbClr val="00B050"/>
                  </a:solidFill>
                </a:rPr>
                <a:t>EarlyStopping</a:t>
              </a:r>
              <a:endParaRPr lang="en-US" altLang="ko-KR" dirty="0" smtClean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46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30" y="1909433"/>
            <a:ext cx="9594471" cy="441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116745" y="1413015"/>
            <a:ext cx="7618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Data : </a:t>
            </a:r>
            <a:r>
              <a:rPr lang="en-US" altLang="ko-KR" sz="2400" dirty="0" smtClean="0">
                <a:solidFill>
                  <a:srgbClr val="0070C0"/>
                </a:solidFill>
              </a:rPr>
              <a:t>Cifar10</a:t>
            </a:r>
            <a:r>
              <a:rPr lang="en-US" altLang="ko-KR" sz="2400" dirty="0" smtClean="0"/>
              <a:t> (Train = 5,0000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, Test = 30,0000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)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996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91" y="2428711"/>
            <a:ext cx="86868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454869" y="1585585"/>
            <a:ext cx="194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Model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3534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999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CONTENTS</a:t>
            </a:r>
            <a:endParaRPr lang="ko-KR" altLang="en-US" sz="2800" dirty="0"/>
          </a:p>
        </p:txBody>
      </p:sp>
      <p:sp>
        <p:nvSpPr>
          <p:cNvPr id="61" name="타원 60"/>
          <p:cNvSpPr/>
          <p:nvPr/>
        </p:nvSpPr>
        <p:spPr>
          <a:xfrm>
            <a:off x="1366142" y="194808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60766" y="1836849"/>
            <a:ext cx="303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   Introduction</a:t>
            </a:r>
            <a:endParaRPr lang="ko-KR" altLang="en-US" sz="2400" b="1" dirty="0"/>
          </a:p>
          <a:p>
            <a:endParaRPr lang="ko-KR" altLang="en-US" sz="2400" b="1" dirty="0"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06108" y="197348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lt"/>
              </a:rPr>
              <a:t> </a:t>
            </a:r>
            <a:endParaRPr lang="ko-KR" altLang="en-US" b="1" dirty="0">
              <a:latin typeface="+mj-lt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366142" y="307027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346938" y="425468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348352" y="5479141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55359" y="3043459"/>
            <a:ext cx="303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   </a:t>
            </a:r>
            <a:r>
              <a:rPr lang="en-US" altLang="ko-KR" sz="2400" b="1" dirty="0" err="1" smtClean="0"/>
              <a:t>CutOut</a:t>
            </a:r>
            <a:endParaRPr lang="ko-KR" altLang="en-US" sz="2400" b="1" dirty="0"/>
          </a:p>
          <a:p>
            <a:endParaRPr lang="ko-KR" altLang="en-US" sz="2400" b="1" dirty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013594" y="4227870"/>
            <a:ext cx="303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   </a:t>
            </a:r>
            <a:r>
              <a:rPr lang="en-US" altLang="ko-KR" sz="2400" b="1" dirty="0" err="1" smtClean="0"/>
              <a:t>Mixup</a:t>
            </a:r>
            <a:endParaRPr lang="ko-KR" altLang="en-US" sz="2400" b="1" dirty="0"/>
          </a:p>
          <a:p>
            <a:endParaRPr lang="ko-KR" altLang="en-US" sz="2400" b="1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13594" y="5352575"/>
            <a:ext cx="303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   </a:t>
            </a:r>
            <a:r>
              <a:rPr lang="en-US" altLang="ko-KR" sz="2400" b="1" dirty="0" err="1" smtClean="0"/>
              <a:t>CutMix</a:t>
            </a:r>
            <a:endParaRPr lang="ko-KR" altLang="en-US" sz="2400" b="1" dirty="0"/>
          </a:p>
          <a:p>
            <a:endParaRPr lang="ko-KR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56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1329559" y="2030077"/>
            <a:ext cx="934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CutMix</a:t>
            </a:r>
            <a:r>
              <a:rPr lang="en-US" altLang="ko-KR" dirty="0" smtClean="0"/>
              <a:t> (x) //</a:t>
            </a:r>
            <a:r>
              <a:rPr lang="en-US" altLang="ko-KR" dirty="0"/>
              <a:t> loss: 0.0481 - </a:t>
            </a:r>
            <a:r>
              <a:rPr lang="en-US" altLang="ko-KR" dirty="0">
                <a:solidFill>
                  <a:srgbClr val="FF0000"/>
                </a:solidFill>
              </a:rPr>
              <a:t>accuracy: 0.9843</a:t>
            </a:r>
            <a:r>
              <a:rPr lang="en-US" altLang="ko-KR" dirty="0"/>
              <a:t> - </a:t>
            </a:r>
            <a:r>
              <a:rPr lang="en-US" altLang="ko-KR" dirty="0" err="1"/>
              <a:t>val_loss</a:t>
            </a:r>
            <a:r>
              <a:rPr lang="en-US" altLang="ko-KR" dirty="0"/>
              <a:t>: 0.7864 - </a:t>
            </a:r>
            <a:r>
              <a:rPr lang="en-US" altLang="ko-KR" dirty="0" err="1">
                <a:solidFill>
                  <a:srgbClr val="0070C0"/>
                </a:solidFill>
              </a:rPr>
              <a:t>val_accuracy</a:t>
            </a:r>
            <a:r>
              <a:rPr lang="en-US" altLang="ko-KR" dirty="0">
                <a:solidFill>
                  <a:srgbClr val="0070C0"/>
                </a:solidFill>
              </a:rPr>
              <a:t>: 0.8235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559" y="2403874"/>
            <a:ext cx="9222827" cy="375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773F0FB-EC33-44A1-9ED2-00F5E3799A3B}"/>
              </a:ext>
            </a:extLst>
          </p:cNvPr>
          <p:cNvSpPr/>
          <p:nvPr/>
        </p:nvSpPr>
        <p:spPr>
          <a:xfrm>
            <a:off x="9236623" y="5645826"/>
            <a:ext cx="1568011" cy="5019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54869" y="1405827"/>
            <a:ext cx="194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R</a:t>
            </a:r>
            <a:r>
              <a:rPr lang="en-US" altLang="ko-KR" sz="2400" b="1" dirty="0" smtClean="0"/>
              <a:t>esult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321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111" y="2399409"/>
            <a:ext cx="9180786" cy="382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1329559" y="2030077"/>
            <a:ext cx="934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CutMix</a:t>
            </a:r>
            <a:r>
              <a:rPr lang="en-US" altLang="ko-KR" dirty="0" smtClean="0"/>
              <a:t> (o) // loss</a:t>
            </a:r>
            <a:r>
              <a:rPr lang="en-US" altLang="ko-KR" dirty="0"/>
              <a:t>: 1.0733 - </a:t>
            </a:r>
            <a:r>
              <a:rPr lang="en-US" altLang="ko-KR" dirty="0">
                <a:solidFill>
                  <a:srgbClr val="FF0000"/>
                </a:solidFill>
              </a:rPr>
              <a:t>accuracy: 0.7747</a:t>
            </a:r>
            <a:r>
              <a:rPr lang="en-US" altLang="ko-KR" dirty="0"/>
              <a:t> - </a:t>
            </a:r>
            <a:r>
              <a:rPr lang="en-US" altLang="ko-KR" dirty="0" err="1"/>
              <a:t>val_loss</a:t>
            </a:r>
            <a:r>
              <a:rPr lang="en-US" altLang="ko-KR" dirty="0"/>
              <a:t>: 0.5173 - </a:t>
            </a:r>
            <a:r>
              <a:rPr lang="en-US" altLang="ko-KR" dirty="0" err="1">
                <a:solidFill>
                  <a:srgbClr val="0070C0"/>
                </a:solidFill>
              </a:rPr>
              <a:t>val_accuracy</a:t>
            </a:r>
            <a:r>
              <a:rPr lang="en-US" altLang="ko-KR" dirty="0">
                <a:solidFill>
                  <a:srgbClr val="0070C0"/>
                </a:solidFill>
              </a:rPr>
              <a:t>: 0.8478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773F0FB-EC33-44A1-9ED2-00F5E3799A3B}"/>
              </a:ext>
            </a:extLst>
          </p:cNvPr>
          <p:cNvSpPr/>
          <p:nvPr/>
        </p:nvSpPr>
        <p:spPr>
          <a:xfrm>
            <a:off x="9110500" y="5734042"/>
            <a:ext cx="1568011" cy="5019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54869" y="1405827"/>
            <a:ext cx="194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R</a:t>
            </a:r>
            <a:r>
              <a:rPr lang="en-US" altLang="ko-KR" sz="2400" b="1" dirty="0" smtClean="0"/>
              <a:t>esult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18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CutMix</a:t>
            </a:r>
            <a:endParaRPr lang="ko-KR" altLang="en-US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6" y="2297158"/>
            <a:ext cx="110204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773F0FB-EC33-44A1-9ED2-00F5E3799A3B}"/>
              </a:ext>
            </a:extLst>
          </p:cNvPr>
          <p:cNvSpPr/>
          <p:nvPr/>
        </p:nvSpPr>
        <p:spPr>
          <a:xfrm>
            <a:off x="6461893" y="2426557"/>
            <a:ext cx="1568011" cy="3409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773F0FB-EC33-44A1-9ED2-00F5E3799A3B}"/>
              </a:ext>
            </a:extLst>
          </p:cNvPr>
          <p:cNvSpPr/>
          <p:nvPr/>
        </p:nvSpPr>
        <p:spPr>
          <a:xfrm>
            <a:off x="9452086" y="2420978"/>
            <a:ext cx="1930616" cy="3409959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454869" y="1405827"/>
            <a:ext cx="194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R</a:t>
            </a:r>
            <a:r>
              <a:rPr lang="en-US" altLang="ko-KR" sz="2400" b="1" dirty="0" smtClean="0"/>
              <a:t>esult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2004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40457" y="1352584"/>
            <a:ext cx="3668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atin typeface="나눔바른고딕OTF Light" pitchFamily="50" charset="-127"/>
                <a:ea typeface="나눔바른고딕OTF Light" pitchFamily="50" charset="-127"/>
              </a:rPr>
              <a:t>Thanks</a:t>
            </a:r>
            <a:endParaRPr lang="ko-KR" altLang="en-US" sz="80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11" name="Picture 2" descr="사람 픽토그램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 l="26893" r="49202" b="46815"/>
          <a:stretch>
            <a:fillRect/>
          </a:stretch>
        </p:blipFill>
        <p:spPr bwMode="auto">
          <a:xfrm>
            <a:off x="6572705" y="3717472"/>
            <a:ext cx="576064" cy="10081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pic>
        <p:nvPicPr>
          <p:cNvPr id="15" name="Picture 2" descr="사람 픽토그램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 l="50798" r="25297" b="46815"/>
          <a:stretch>
            <a:fillRect/>
          </a:stretch>
        </p:blipFill>
        <p:spPr bwMode="auto">
          <a:xfrm>
            <a:off x="7652825" y="3861488"/>
            <a:ext cx="462909" cy="8100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16" name="갈매기형 수장 15"/>
          <p:cNvSpPr/>
          <p:nvPr/>
        </p:nvSpPr>
        <p:spPr>
          <a:xfrm>
            <a:off x="7220777" y="3933496"/>
            <a:ext cx="360040" cy="57606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Picture 2" descr="사람 픽토그램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 l="26893" r="49202" b="46815"/>
          <a:stretch>
            <a:fillRect/>
          </a:stretch>
        </p:blipFill>
        <p:spPr bwMode="auto">
          <a:xfrm>
            <a:off x="4340457" y="4005504"/>
            <a:ext cx="370327" cy="64807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pic>
        <p:nvPicPr>
          <p:cNvPr id="18" name="Picture 2" descr="사람 픽토그램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 l="50798" r="25297" b="46815"/>
          <a:stretch>
            <a:fillRect/>
          </a:stretch>
        </p:blipFill>
        <p:spPr bwMode="auto">
          <a:xfrm>
            <a:off x="5122258" y="3717472"/>
            <a:ext cx="586351" cy="10261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19" name="갈매기형 수장 18"/>
          <p:cNvSpPr/>
          <p:nvPr/>
        </p:nvSpPr>
        <p:spPr>
          <a:xfrm flipH="1">
            <a:off x="4772505" y="3933496"/>
            <a:ext cx="360040" cy="576064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3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2178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I</a:t>
            </a:r>
            <a:r>
              <a:rPr lang="en-US" altLang="ko-KR" sz="2800" dirty="0" smtClean="0"/>
              <a:t>ntroduction</a:t>
            </a:r>
            <a:endParaRPr lang="ko-KR" altLang="en-US"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30" y="1819439"/>
            <a:ext cx="9015740" cy="300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6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Data Augmentation</a:t>
            </a:r>
            <a:endParaRPr lang="ko-KR" altLang="en-US" sz="2800" dirty="0"/>
          </a:p>
        </p:txBody>
      </p:sp>
      <p:pic>
        <p:nvPicPr>
          <p:cNvPr id="4" name="그림 3" descr="개이(가) 표시된 사진&#10;&#10;자동 생성된 설명">
            <a:extLst>
              <a:ext uri="{FF2B5EF4-FFF2-40B4-BE49-F238E27FC236}">
                <a16:creationId xmlns:a16="http://schemas.microsoft.com/office/drawing/2014/main" xmlns="" id="{697D0243-58B1-438F-8630-BB862F242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36" y="1570009"/>
            <a:ext cx="8131728" cy="3810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9873BB-BA01-4FCC-B102-ACB8D4E02B20}"/>
              </a:ext>
            </a:extLst>
          </p:cNvPr>
          <p:cNvSpPr txBox="1"/>
          <p:nvPr/>
        </p:nvSpPr>
        <p:spPr>
          <a:xfrm>
            <a:off x="2088859" y="5561901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증강 기법</a:t>
            </a:r>
            <a:r>
              <a:rPr lang="en-US" altLang="ko-KR" dirty="0"/>
              <a:t>, </a:t>
            </a:r>
            <a:r>
              <a:rPr lang="ko-KR" altLang="en-US" dirty="0"/>
              <a:t>원본 데이터를 변형하여 학습 데이터를 늘린다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en-US" altLang="ko-KR" dirty="0" err="1"/>
              <a:t>ImageDataGenerator</a:t>
            </a:r>
            <a:r>
              <a:rPr lang="en-US" altLang="ko-KR" dirty="0"/>
              <a:t>, </a:t>
            </a:r>
            <a:r>
              <a:rPr lang="en-US" altLang="ko-KR" dirty="0" err="1"/>
              <a:t>CutOut</a:t>
            </a:r>
            <a:r>
              <a:rPr lang="en-US" altLang="ko-KR" dirty="0"/>
              <a:t>, </a:t>
            </a:r>
            <a:r>
              <a:rPr lang="en-US" altLang="ko-KR" dirty="0" err="1"/>
              <a:t>Mixup</a:t>
            </a:r>
            <a:r>
              <a:rPr lang="en-US" altLang="ko-KR" dirty="0"/>
              <a:t>, </a:t>
            </a:r>
            <a:r>
              <a:rPr lang="en-US" altLang="ko-KR" dirty="0" err="1"/>
              <a:t>CutMix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04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CutOut</a:t>
            </a:r>
            <a:endParaRPr lang="ko-KR" altLang="en-US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03DAB7E-5566-49EF-9C08-A07A77CA9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46" y="1492191"/>
            <a:ext cx="4358538" cy="4396838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xmlns="" id="{4F40EBA5-780F-4F1C-AD41-4D2E4E863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093" y="1641067"/>
            <a:ext cx="5181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이미지의 </a:t>
            </a:r>
            <a:r>
              <a:rPr lang="ko-KR" altLang="en-US" sz="2400" dirty="0" err="1"/>
              <a:t>랜덤한</a:t>
            </a:r>
            <a:r>
              <a:rPr lang="ko-KR" altLang="en-US" sz="2400" dirty="0"/>
              <a:t> 지점의 픽셀을  지정한 크기만큼 </a:t>
            </a:r>
            <a:r>
              <a:rPr lang="en-US" altLang="ko-KR" sz="2400" dirty="0"/>
              <a:t>0</a:t>
            </a:r>
            <a:r>
              <a:rPr lang="ko-KR" altLang="en-US" sz="2400" dirty="0"/>
              <a:t>으로 바꿔 훈련시키는 데이터 </a:t>
            </a:r>
            <a:r>
              <a:rPr lang="ko-KR" altLang="en-US" sz="2400" dirty="0" err="1"/>
              <a:t>증강법</a:t>
            </a:r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/>
              <a:t>특징이 뚜렷한 부분만 보는 것이 아니라 덜 특징적인 부분 또한 보게 하여 일반화 성능을 높여준다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254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CutOut</a:t>
            </a:r>
            <a:endParaRPr lang="ko-KR" altLang="en-US" sz="28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3" y="1339903"/>
            <a:ext cx="5124450" cy="513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61" y="1339902"/>
            <a:ext cx="5404780" cy="513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8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CutOut</a:t>
            </a:r>
            <a:endParaRPr lang="ko-KR" altLang="en-US" sz="28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76" y="1339903"/>
            <a:ext cx="5124450" cy="513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657869" y="6138042"/>
            <a:ext cx="2355409" cy="2461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100195"/>
              </p:ext>
            </p:extLst>
          </p:nvPr>
        </p:nvGraphicFramePr>
        <p:xfrm>
          <a:off x="608657" y="1810734"/>
          <a:ext cx="4763927" cy="4450395"/>
        </p:xfrm>
        <a:graphic>
          <a:graphicData uri="http://schemas.openxmlformats.org/drawingml/2006/table">
            <a:tbl>
              <a:tblPr/>
              <a:tblGrid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  <a:gridCol w="280231"/>
              </a:tblGrid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altLang="ko-KR" sz="1000" kern="0" spc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71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xmlns="" id="{3350B9EA-2424-400D-BE75-8FB00EA91AC5}"/>
              </a:ext>
            </a:extLst>
          </p:cNvPr>
          <p:cNvSpPr/>
          <p:nvPr/>
        </p:nvSpPr>
        <p:spPr>
          <a:xfrm>
            <a:off x="137491" y="968971"/>
            <a:ext cx="5958509" cy="155636"/>
          </a:xfrm>
          <a:prstGeom prst="mathMinus">
            <a:avLst/>
          </a:prstGeom>
          <a:gradFill flip="none" rotWithShape="1">
            <a:gsLst>
              <a:gs pos="22000">
                <a:schemeClr val="accent6">
                  <a:lumMod val="93000"/>
                </a:schemeClr>
              </a:gs>
              <a:gs pos="58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FC29E-E354-4CC8-9F14-C9512AED6CB8}"/>
              </a:ext>
            </a:extLst>
          </p:cNvPr>
          <p:cNvSpPr txBox="1"/>
          <p:nvPr/>
        </p:nvSpPr>
        <p:spPr>
          <a:xfrm>
            <a:off x="1155046" y="523569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CutOut</a:t>
            </a:r>
            <a:endParaRPr lang="ko-KR" altLang="en-US" sz="28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61" y="1339902"/>
            <a:ext cx="5404780" cy="513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3269" y="30236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err="1"/>
              <a:t>numpy.clip</a:t>
            </a:r>
            <a:r>
              <a:rPr lang="en-US" altLang="ko-KR" b="1" dirty="0"/>
              <a:t>(array, min, max)</a:t>
            </a:r>
            <a:endParaRPr lang="ko-KR" altLang="en-US" dirty="0"/>
          </a:p>
          <a:p>
            <a:r>
              <a:rPr lang="ko-KR" altLang="en-US" dirty="0"/>
              <a:t>    </a:t>
            </a:r>
            <a:r>
              <a:rPr lang="en-US" altLang="ko-KR" b="1" dirty="0"/>
              <a:t>array</a:t>
            </a:r>
            <a:r>
              <a:rPr lang="ko-KR" altLang="en-US" dirty="0"/>
              <a:t> 내의 </a:t>
            </a:r>
            <a:r>
              <a:rPr lang="en-US" altLang="ko-KR" dirty="0"/>
              <a:t>element</a:t>
            </a:r>
            <a:r>
              <a:rPr lang="ko-KR" altLang="en-US" dirty="0"/>
              <a:t>들에 대해서</a:t>
            </a:r>
          </a:p>
          <a:p>
            <a:r>
              <a:rPr lang="ko-KR" altLang="en-US" dirty="0"/>
              <a:t>    </a:t>
            </a:r>
            <a:r>
              <a:rPr lang="en-US" altLang="ko-KR" b="1" dirty="0"/>
              <a:t>min</a:t>
            </a:r>
            <a:r>
              <a:rPr lang="ko-KR" altLang="en-US" dirty="0"/>
              <a:t> 값 보다 작은 값들을 </a:t>
            </a:r>
            <a:r>
              <a:rPr lang="en-US" altLang="ko-KR" dirty="0"/>
              <a:t>min</a:t>
            </a:r>
            <a:r>
              <a:rPr lang="ko-KR" altLang="en-US" dirty="0"/>
              <a:t>값으로 바꿔주고</a:t>
            </a:r>
          </a:p>
          <a:p>
            <a:r>
              <a:rPr lang="ko-KR" altLang="en-US" dirty="0"/>
              <a:t>    </a:t>
            </a:r>
            <a:r>
              <a:rPr lang="en-US" altLang="ko-KR" b="1" dirty="0"/>
              <a:t>max</a:t>
            </a:r>
            <a:r>
              <a:rPr lang="ko-KR" altLang="en-US" dirty="0"/>
              <a:t> 값 보다 큰 값들을 </a:t>
            </a:r>
            <a:r>
              <a:rPr lang="en-US" altLang="ko-KR" dirty="0"/>
              <a:t>max</a:t>
            </a:r>
            <a:r>
              <a:rPr lang="ko-KR" altLang="en-US" dirty="0"/>
              <a:t>값으로 바꿔주는 함수</a:t>
            </a:r>
            <a:r>
              <a:rPr lang="en-US" altLang="ko-KR" dirty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05600" y="2869324"/>
            <a:ext cx="4088524" cy="15090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269" y="50258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err="1"/>
              <a:t>t</a:t>
            </a:r>
            <a:r>
              <a:rPr lang="en-US" altLang="ko-KR" b="1" dirty="0" err="1" smtClean="0"/>
              <a:t>orch.expand_as</a:t>
            </a:r>
            <a:r>
              <a:rPr lang="en-US" altLang="ko-KR" b="1" dirty="0" smtClean="0"/>
              <a:t>()</a:t>
            </a:r>
            <a:endParaRPr lang="ko-KR" altLang="en-US" dirty="0"/>
          </a:p>
          <a:p>
            <a:r>
              <a:rPr lang="ko-KR" altLang="en-US" dirty="0"/>
              <a:t>    </a:t>
            </a:r>
            <a:r>
              <a:rPr lang="ko-KR" altLang="en-US" dirty="0" err="1"/>
              <a:t>텐서를</a:t>
            </a:r>
            <a:r>
              <a:rPr lang="ko-KR" altLang="en-US" dirty="0"/>
              <a:t> 매개 변수 </a:t>
            </a:r>
            <a:r>
              <a:rPr lang="ko-KR" altLang="en-US" dirty="0" err="1"/>
              <a:t>텐서의</a:t>
            </a:r>
            <a:r>
              <a:rPr lang="ko-KR" altLang="en-US" dirty="0"/>
              <a:t> 크기로 확장합니다</a:t>
            </a:r>
            <a:r>
              <a:rPr lang="en-US" altLang="ko-KR" dirty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469117" y="5186855"/>
            <a:ext cx="4088524" cy="11613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8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1361</Words>
  <Application>Microsoft Office PowerPoint</Application>
  <PresentationFormat>사용자 지정</PresentationFormat>
  <Paragraphs>906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석성훈</dc:creator>
  <cp:lastModifiedBy>admin</cp:lastModifiedBy>
  <cp:revision>64</cp:revision>
  <dcterms:created xsi:type="dcterms:W3CDTF">2021-05-25T23:54:01Z</dcterms:created>
  <dcterms:modified xsi:type="dcterms:W3CDTF">2021-05-27T15:29:48Z</dcterms:modified>
</cp:coreProperties>
</file>